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1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7" r:id="rId13"/>
    <p:sldId id="334" r:id="rId14"/>
    <p:sldId id="335" r:id="rId15"/>
    <p:sldId id="339" r:id="rId16"/>
    <p:sldId id="340" r:id="rId17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16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g 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0767" y="180213"/>
            <a:ext cx="384810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90" dirty="0"/>
              <a:t>3</a:t>
            </a:r>
            <a:r>
              <a:rPr spc="-35" dirty="0"/>
              <a:t> </a:t>
            </a:r>
            <a:r>
              <a:rPr spc="-90" dirty="0"/>
              <a:t>Types</a:t>
            </a:r>
            <a:r>
              <a:rPr spc="-85" dirty="0"/>
              <a:t> of</a:t>
            </a:r>
            <a:r>
              <a:rPr spc="-90" dirty="0"/>
              <a:t> </a:t>
            </a:r>
            <a:r>
              <a:rPr spc="-20" dirty="0"/>
              <a:t>Data</a:t>
            </a:r>
            <a:r>
              <a:rPr spc="-120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7745" y="1197892"/>
            <a:ext cx="9601333" cy="52637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6448" y="6535791"/>
            <a:ext cx="3357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pc="-35" dirty="0" smtClean="0">
                <a:latin typeface="Ink Free" panose="03080402000500000000" pitchFamily="66" charset="0"/>
              </a:rPr>
              <a:t>Tableau</a:t>
            </a:r>
            <a:r>
              <a:rPr lang="en-US" sz="2800" b="1" spc="-125" dirty="0" smtClean="0">
                <a:latin typeface="Ink Free" panose="03080402000500000000" pitchFamily="66" charset="0"/>
              </a:rPr>
              <a:t> </a:t>
            </a:r>
            <a:r>
              <a:rPr lang="en-US" sz="2800" b="1" spc="-20" dirty="0" smtClean="0">
                <a:latin typeface="Ink Free" panose="03080402000500000000" pitchFamily="66" charset="0"/>
              </a:rPr>
              <a:t>Data</a:t>
            </a:r>
            <a:r>
              <a:rPr lang="en-US" sz="2800" b="1" spc="-125" dirty="0" smtClean="0">
                <a:latin typeface="Ink Free" panose="03080402000500000000" pitchFamily="66" charset="0"/>
              </a:rPr>
              <a:t> </a:t>
            </a:r>
            <a:r>
              <a:rPr lang="en-US" sz="2800" b="1" spc="-10" dirty="0" smtClean="0">
                <a:latin typeface="Ink Free" panose="03080402000500000000" pitchFamily="66" charset="0"/>
              </a:rPr>
              <a:t>Models</a:t>
            </a:r>
            <a:endParaRPr lang="en-US" sz="2800" b="1" dirty="0">
              <a:latin typeface="Ink Free" panose="03080402000500000000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22700" y="885826"/>
            <a:ext cx="6705600" cy="6400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7747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610"/>
              </a:spcBef>
            </a:pPr>
            <a:r>
              <a:rPr sz="2300" spc="-95" dirty="0"/>
              <a:t>Relationship</a:t>
            </a:r>
            <a:r>
              <a:rPr sz="2300" spc="-75" dirty="0"/>
              <a:t> </a:t>
            </a:r>
            <a:r>
              <a:rPr sz="2300" dirty="0"/>
              <a:t>|</a:t>
            </a:r>
            <a:r>
              <a:rPr sz="2300" spc="-95" dirty="0"/>
              <a:t> Referential</a:t>
            </a:r>
            <a:r>
              <a:rPr sz="2300" spc="-75" dirty="0"/>
              <a:t> </a:t>
            </a:r>
            <a:r>
              <a:rPr sz="2300" spc="-70" dirty="0"/>
              <a:t>Integrity</a:t>
            </a:r>
            <a:endParaRPr sz="2300" dirty="0"/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77163"/>
            <a:ext cx="10234803" cy="5757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535"/>
              </a:spcBef>
            </a:pPr>
            <a:r>
              <a:rPr spc="-105" dirty="0"/>
              <a:t>Relationships</a:t>
            </a:r>
            <a:r>
              <a:rPr spc="-20" dirty="0"/>
              <a:t> </a:t>
            </a:r>
            <a:r>
              <a:rPr spc="-114" dirty="0"/>
              <a:t>|How</a:t>
            </a:r>
            <a:r>
              <a:rPr spc="-15" dirty="0"/>
              <a:t> </a:t>
            </a:r>
            <a:r>
              <a:rPr spc="-220" dirty="0"/>
              <a:t>it</a:t>
            </a:r>
            <a:r>
              <a:rPr spc="-20" dirty="0"/>
              <a:t> </a:t>
            </a:r>
            <a:r>
              <a:rPr spc="-10" dirty="0"/>
              <a:t>Works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093" y="1540549"/>
            <a:ext cx="10130309" cy="41366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3" y="6143625"/>
            <a:ext cx="6034087" cy="1029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36" y="6315529"/>
            <a:ext cx="2452687" cy="685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566" y="4132383"/>
            <a:ext cx="1304111" cy="245522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27100" y="5991226"/>
            <a:ext cx="9372600" cy="129539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535"/>
              </a:spcBef>
            </a:pPr>
            <a:r>
              <a:rPr spc="-105" dirty="0"/>
              <a:t>Relationships</a:t>
            </a:r>
            <a:r>
              <a:rPr spc="-20" dirty="0"/>
              <a:t> </a:t>
            </a:r>
            <a:r>
              <a:rPr spc="-114" dirty="0"/>
              <a:t>|How</a:t>
            </a:r>
            <a:r>
              <a:rPr spc="-15" dirty="0"/>
              <a:t> </a:t>
            </a:r>
            <a:r>
              <a:rPr spc="-220" dirty="0"/>
              <a:t>it</a:t>
            </a:r>
            <a:r>
              <a:rPr spc="-20" dirty="0"/>
              <a:t> </a:t>
            </a:r>
            <a:r>
              <a:rPr spc="-10" dirty="0"/>
              <a:t>Works</a:t>
            </a:r>
          </a:p>
        </p:txBody>
      </p:sp>
      <p:pic>
        <p:nvPicPr>
          <p:cNvPr id="19" name="object 19"/>
          <p:cNvPicPr/>
          <p:nvPr/>
        </p:nvPicPr>
        <p:blipFill rotWithShape="1">
          <a:blip r:embed="rId3" cstate="print"/>
          <a:srcRect l="66792" b="19429"/>
          <a:stretch/>
        </p:blipFill>
        <p:spPr>
          <a:xfrm>
            <a:off x="698500" y="1343025"/>
            <a:ext cx="3364102" cy="5237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94" y="1299014"/>
            <a:ext cx="5058249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885" y="2714625"/>
            <a:ext cx="5058249" cy="837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52" y="4162425"/>
            <a:ext cx="54864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552" y="5473822"/>
            <a:ext cx="5952211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4332" y="1158793"/>
            <a:ext cx="2152650" cy="414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9085" y="6709019"/>
            <a:ext cx="3696753" cy="630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2493" y="6834633"/>
            <a:ext cx="1502627" cy="41980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908300" y="6580956"/>
            <a:ext cx="5758682" cy="8580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979932"/>
            <a:ext cx="10234803" cy="575703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pc="-20" dirty="0"/>
              <a:t>Data</a:t>
            </a:r>
            <a:r>
              <a:rPr spc="-145" dirty="0"/>
              <a:t> </a:t>
            </a:r>
            <a:r>
              <a:rPr spc="-10" dirty="0"/>
              <a:t>Blending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535"/>
              </a:spcBef>
            </a:pPr>
            <a:r>
              <a:rPr spc="-85" dirty="0"/>
              <a:t>Summary</a:t>
            </a:r>
            <a:r>
              <a:rPr spc="-10" dirty="0"/>
              <a:t> </a:t>
            </a:r>
            <a:r>
              <a:rPr dirty="0"/>
              <a:t>|</a:t>
            </a:r>
            <a:r>
              <a:rPr spc="-10" dirty="0"/>
              <a:t> </a:t>
            </a:r>
            <a:r>
              <a:rPr dirty="0"/>
              <a:t>Combine</a:t>
            </a:r>
            <a:r>
              <a:rPr spc="-5" dirty="0"/>
              <a:t> </a:t>
            </a:r>
            <a:r>
              <a:rPr spc="-10" dirty="0"/>
              <a:t>Methods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075944"/>
            <a:ext cx="10234803" cy="57570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535"/>
              </a:spcBef>
            </a:pPr>
            <a:r>
              <a:rPr spc="-85" dirty="0"/>
              <a:t>Summary</a:t>
            </a:r>
            <a:r>
              <a:rPr spc="-10" dirty="0"/>
              <a:t> </a:t>
            </a:r>
            <a:r>
              <a:rPr dirty="0"/>
              <a:t>|</a:t>
            </a:r>
            <a:r>
              <a:rPr spc="-10" dirty="0"/>
              <a:t> </a:t>
            </a:r>
            <a:r>
              <a:rPr dirty="0"/>
              <a:t>Combine</a:t>
            </a:r>
            <a:r>
              <a:rPr spc="-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19" name="object 19"/>
          <p:cNvSpPr/>
          <p:nvPr/>
        </p:nvSpPr>
        <p:spPr>
          <a:xfrm>
            <a:off x="229514" y="2484196"/>
            <a:ext cx="10127615" cy="415290"/>
          </a:xfrm>
          <a:custGeom>
            <a:avLst/>
            <a:gdLst/>
            <a:ahLst/>
            <a:cxnLst/>
            <a:rect l="l" t="t" r="r" b="b"/>
            <a:pathLst>
              <a:path w="10127615" h="415289">
                <a:moveTo>
                  <a:pt x="1832457" y="0"/>
                </a:moveTo>
                <a:lnTo>
                  <a:pt x="0" y="0"/>
                </a:lnTo>
                <a:lnTo>
                  <a:pt x="0" y="414959"/>
                </a:lnTo>
                <a:lnTo>
                  <a:pt x="1832457" y="414959"/>
                </a:lnTo>
                <a:lnTo>
                  <a:pt x="1832457" y="0"/>
                </a:lnTo>
                <a:close/>
              </a:path>
              <a:path w="10127615" h="415289">
                <a:moveTo>
                  <a:pt x="3975163" y="0"/>
                </a:moveTo>
                <a:lnTo>
                  <a:pt x="3535934" y="0"/>
                </a:lnTo>
                <a:lnTo>
                  <a:pt x="3535934" y="414959"/>
                </a:lnTo>
                <a:lnTo>
                  <a:pt x="3975163" y="414959"/>
                </a:lnTo>
                <a:lnTo>
                  <a:pt x="3975163" y="0"/>
                </a:lnTo>
                <a:close/>
              </a:path>
              <a:path w="10127615" h="415289">
                <a:moveTo>
                  <a:pt x="6100927" y="0"/>
                </a:moveTo>
                <a:lnTo>
                  <a:pt x="5678640" y="0"/>
                </a:lnTo>
                <a:lnTo>
                  <a:pt x="5678640" y="414959"/>
                </a:lnTo>
                <a:lnTo>
                  <a:pt x="6100927" y="414959"/>
                </a:lnTo>
                <a:lnTo>
                  <a:pt x="6100927" y="0"/>
                </a:lnTo>
                <a:close/>
              </a:path>
              <a:path w="10127615" h="415289">
                <a:moveTo>
                  <a:pt x="8222780" y="0"/>
                </a:moveTo>
                <a:lnTo>
                  <a:pt x="7804404" y="0"/>
                </a:lnTo>
                <a:lnTo>
                  <a:pt x="7804404" y="414959"/>
                </a:lnTo>
                <a:lnTo>
                  <a:pt x="8222780" y="414959"/>
                </a:lnTo>
                <a:lnTo>
                  <a:pt x="8222780" y="0"/>
                </a:lnTo>
                <a:close/>
              </a:path>
              <a:path w="10127615" h="415289">
                <a:moveTo>
                  <a:pt x="10127031" y="0"/>
                </a:moveTo>
                <a:lnTo>
                  <a:pt x="9927565" y="0"/>
                </a:lnTo>
                <a:lnTo>
                  <a:pt x="9927565" y="414959"/>
                </a:lnTo>
                <a:lnTo>
                  <a:pt x="10127031" y="414959"/>
                </a:lnTo>
                <a:lnTo>
                  <a:pt x="10127031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29514" y="3135896"/>
            <a:ext cx="10127615" cy="414020"/>
          </a:xfrm>
          <a:custGeom>
            <a:avLst/>
            <a:gdLst/>
            <a:ahLst/>
            <a:cxnLst/>
            <a:rect l="l" t="t" r="r" b="b"/>
            <a:pathLst>
              <a:path w="10127615" h="414020">
                <a:moveTo>
                  <a:pt x="8222780" y="0"/>
                </a:moveTo>
                <a:lnTo>
                  <a:pt x="0" y="0"/>
                </a:lnTo>
                <a:lnTo>
                  <a:pt x="0" y="413639"/>
                </a:lnTo>
                <a:lnTo>
                  <a:pt x="8222780" y="413639"/>
                </a:lnTo>
                <a:lnTo>
                  <a:pt x="8222780" y="0"/>
                </a:lnTo>
                <a:close/>
              </a:path>
              <a:path w="10127615" h="414020">
                <a:moveTo>
                  <a:pt x="10127031" y="0"/>
                </a:moveTo>
                <a:lnTo>
                  <a:pt x="9927565" y="0"/>
                </a:lnTo>
                <a:lnTo>
                  <a:pt x="9927565" y="413639"/>
                </a:lnTo>
                <a:lnTo>
                  <a:pt x="10127031" y="413639"/>
                </a:lnTo>
                <a:lnTo>
                  <a:pt x="10127031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29514" y="3801884"/>
            <a:ext cx="10127615" cy="414020"/>
          </a:xfrm>
          <a:custGeom>
            <a:avLst/>
            <a:gdLst/>
            <a:ahLst/>
            <a:cxnLst/>
            <a:rect l="l" t="t" r="r" b="b"/>
            <a:pathLst>
              <a:path w="10127615" h="414020">
                <a:moveTo>
                  <a:pt x="3985590" y="0"/>
                </a:moveTo>
                <a:lnTo>
                  <a:pt x="0" y="0"/>
                </a:lnTo>
                <a:lnTo>
                  <a:pt x="0" y="413651"/>
                </a:lnTo>
                <a:lnTo>
                  <a:pt x="3985590" y="413651"/>
                </a:lnTo>
                <a:lnTo>
                  <a:pt x="3985590" y="0"/>
                </a:lnTo>
                <a:close/>
              </a:path>
              <a:path w="10127615" h="414020">
                <a:moveTo>
                  <a:pt x="8233207" y="0"/>
                </a:moveTo>
                <a:lnTo>
                  <a:pt x="5690374" y="0"/>
                </a:lnTo>
                <a:lnTo>
                  <a:pt x="5690374" y="413651"/>
                </a:lnTo>
                <a:lnTo>
                  <a:pt x="8233207" y="413651"/>
                </a:lnTo>
                <a:lnTo>
                  <a:pt x="8233207" y="0"/>
                </a:lnTo>
                <a:close/>
              </a:path>
              <a:path w="10127615" h="414020">
                <a:moveTo>
                  <a:pt x="10127031" y="0"/>
                </a:moveTo>
                <a:lnTo>
                  <a:pt x="9937991" y="0"/>
                </a:lnTo>
                <a:lnTo>
                  <a:pt x="9937991" y="413651"/>
                </a:lnTo>
                <a:lnTo>
                  <a:pt x="10127031" y="413651"/>
                </a:lnTo>
                <a:lnTo>
                  <a:pt x="10127031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45163" y="4456176"/>
            <a:ext cx="10127615" cy="415290"/>
          </a:xfrm>
          <a:custGeom>
            <a:avLst/>
            <a:gdLst/>
            <a:ahLst/>
            <a:cxnLst/>
            <a:rect l="l" t="t" r="r" b="b"/>
            <a:pathLst>
              <a:path w="10127615" h="415289">
                <a:moveTo>
                  <a:pt x="10127023" y="0"/>
                </a:moveTo>
                <a:lnTo>
                  <a:pt x="0" y="0"/>
                </a:lnTo>
                <a:lnTo>
                  <a:pt x="0" y="414948"/>
                </a:lnTo>
                <a:lnTo>
                  <a:pt x="10127023" y="414948"/>
                </a:lnTo>
                <a:lnTo>
                  <a:pt x="10127023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58191" y="5846673"/>
            <a:ext cx="10127615" cy="414020"/>
          </a:xfrm>
          <a:custGeom>
            <a:avLst/>
            <a:gdLst/>
            <a:ahLst/>
            <a:cxnLst/>
            <a:rect l="l" t="t" r="r" b="b"/>
            <a:pathLst>
              <a:path w="10127615" h="414020">
                <a:moveTo>
                  <a:pt x="1832457" y="0"/>
                </a:moveTo>
                <a:lnTo>
                  <a:pt x="0" y="0"/>
                </a:lnTo>
                <a:lnTo>
                  <a:pt x="0" y="413651"/>
                </a:lnTo>
                <a:lnTo>
                  <a:pt x="1832457" y="413651"/>
                </a:lnTo>
                <a:lnTo>
                  <a:pt x="1832457" y="0"/>
                </a:lnTo>
                <a:close/>
              </a:path>
              <a:path w="10127615" h="414020">
                <a:moveTo>
                  <a:pt x="3985590" y="0"/>
                </a:moveTo>
                <a:lnTo>
                  <a:pt x="3535934" y="0"/>
                </a:lnTo>
                <a:lnTo>
                  <a:pt x="3535934" y="413651"/>
                </a:lnTo>
                <a:lnTo>
                  <a:pt x="3985590" y="413651"/>
                </a:lnTo>
                <a:lnTo>
                  <a:pt x="3985590" y="0"/>
                </a:lnTo>
                <a:close/>
              </a:path>
              <a:path w="10127615" h="414020">
                <a:moveTo>
                  <a:pt x="6115266" y="0"/>
                </a:moveTo>
                <a:lnTo>
                  <a:pt x="5690362" y="0"/>
                </a:lnTo>
                <a:lnTo>
                  <a:pt x="5690362" y="413651"/>
                </a:lnTo>
                <a:lnTo>
                  <a:pt x="6115266" y="413651"/>
                </a:lnTo>
                <a:lnTo>
                  <a:pt x="6115266" y="0"/>
                </a:lnTo>
                <a:close/>
              </a:path>
              <a:path w="10127615" h="414020">
                <a:moveTo>
                  <a:pt x="8235810" y="0"/>
                </a:moveTo>
                <a:lnTo>
                  <a:pt x="7818742" y="0"/>
                </a:lnTo>
                <a:lnTo>
                  <a:pt x="7818742" y="413651"/>
                </a:lnTo>
                <a:lnTo>
                  <a:pt x="8235810" y="413651"/>
                </a:lnTo>
                <a:lnTo>
                  <a:pt x="8235810" y="0"/>
                </a:lnTo>
                <a:close/>
              </a:path>
              <a:path w="10127615" h="414020">
                <a:moveTo>
                  <a:pt x="10127018" y="0"/>
                </a:moveTo>
                <a:lnTo>
                  <a:pt x="9939287" y="0"/>
                </a:lnTo>
                <a:lnTo>
                  <a:pt x="9939287" y="413651"/>
                </a:lnTo>
                <a:lnTo>
                  <a:pt x="10127018" y="413651"/>
                </a:lnTo>
                <a:lnTo>
                  <a:pt x="10127018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58191" y="5174208"/>
            <a:ext cx="10127615" cy="415290"/>
          </a:xfrm>
          <a:custGeom>
            <a:avLst/>
            <a:gdLst/>
            <a:ahLst/>
            <a:cxnLst/>
            <a:rect l="l" t="t" r="r" b="b"/>
            <a:pathLst>
              <a:path w="10127615" h="415289">
                <a:moveTo>
                  <a:pt x="1832457" y="0"/>
                </a:moveTo>
                <a:lnTo>
                  <a:pt x="0" y="0"/>
                </a:lnTo>
                <a:lnTo>
                  <a:pt x="0" y="414959"/>
                </a:lnTo>
                <a:lnTo>
                  <a:pt x="1832457" y="414959"/>
                </a:lnTo>
                <a:lnTo>
                  <a:pt x="1832457" y="0"/>
                </a:lnTo>
                <a:close/>
              </a:path>
              <a:path w="10127615" h="415289">
                <a:moveTo>
                  <a:pt x="3985590" y="0"/>
                </a:moveTo>
                <a:lnTo>
                  <a:pt x="3535934" y="0"/>
                </a:lnTo>
                <a:lnTo>
                  <a:pt x="3535934" y="414959"/>
                </a:lnTo>
                <a:lnTo>
                  <a:pt x="3985590" y="414959"/>
                </a:lnTo>
                <a:lnTo>
                  <a:pt x="3985590" y="0"/>
                </a:lnTo>
                <a:close/>
              </a:path>
              <a:path w="10127615" h="415289">
                <a:moveTo>
                  <a:pt x="6115266" y="0"/>
                </a:moveTo>
                <a:lnTo>
                  <a:pt x="5690362" y="0"/>
                </a:lnTo>
                <a:lnTo>
                  <a:pt x="5690362" y="414959"/>
                </a:lnTo>
                <a:lnTo>
                  <a:pt x="6115266" y="414959"/>
                </a:lnTo>
                <a:lnTo>
                  <a:pt x="6115266" y="0"/>
                </a:lnTo>
                <a:close/>
              </a:path>
              <a:path w="10127615" h="415289">
                <a:moveTo>
                  <a:pt x="8235810" y="0"/>
                </a:moveTo>
                <a:lnTo>
                  <a:pt x="7818742" y="0"/>
                </a:lnTo>
                <a:lnTo>
                  <a:pt x="7818742" y="414959"/>
                </a:lnTo>
                <a:lnTo>
                  <a:pt x="8235810" y="414959"/>
                </a:lnTo>
                <a:lnTo>
                  <a:pt x="8235810" y="0"/>
                </a:lnTo>
                <a:close/>
              </a:path>
              <a:path w="10127615" h="415289">
                <a:moveTo>
                  <a:pt x="10127018" y="0"/>
                </a:moveTo>
                <a:lnTo>
                  <a:pt x="9939287" y="0"/>
                </a:lnTo>
                <a:lnTo>
                  <a:pt x="9939287" y="414959"/>
                </a:lnTo>
                <a:lnTo>
                  <a:pt x="10127018" y="414959"/>
                </a:lnTo>
                <a:lnTo>
                  <a:pt x="10127018" y="0"/>
                </a:lnTo>
                <a:close/>
              </a:path>
            </a:pathLst>
          </a:custGeom>
          <a:solidFill>
            <a:srgbClr val="DAF9FD">
              <a:alpha val="2901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1031014" y="2549108"/>
            <a:ext cx="4584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Layer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9680" y="3082969"/>
            <a:ext cx="1193165" cy="1043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895" marR="81915" indent="276225">
              <a:lnSpc>
                <a:spcPct val="102400"/>
              </a:lnSpc>
              <a:spcBef>
                <a:spcPts val="90"/>
              </a:spcBef>
            </a:pP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Multi- </a:t>
            </a: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Data</a:t>
            </a:r>
            <a:r>
              <a:rPr sz="1500" b="1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Sources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Merge</a:t>
            </a:r>
            <a:r>
              <a:rPr sz="1500" b="1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Tables?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5916" y="4523973"/>
            <a:ext cx="806450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Flexibility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74025" y="5911352"/>
            <a:ext cx="43053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Rank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0275" y="5239337"/>
            <a:ext cx="85598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Join</a:t>
            </a:r>
            <a:r>
              <a:rPr sz="1500" b="1" spc="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Types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61977" y="2482893"/>
            <a:ext cx="1703705" cy="414020"/>
          </a:xfrm>
          <a:custGeom>
            <a:avLst/>
            <a:gdLst/>
            <a:ahLst/>
            <a:cxnLst/>
            <a:rect l="l" t="t" r="r" b="b"/>
            <a:pathLst>
              <a:path w="1703704" h="414019">
                <a:moveTo>
                  <a:pt x="1703477" y="0"/>
                </a:moveTo>
                <a:lnTo>
                  <a:pt x="0" y="0"/>
                </a:lnTo>
                <a:lnTo>
                  <a:pt x="0" y="413647"/>
                </a:lnTo>
                <a:lnTo>
                  <a:pt x="1703477" y="413647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2339055" y="2546723"/>
            <a:ext cx="11493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Physical</a:t>
            </a:r>
            <a:r>
              <a:rPr sz="1500" b="1" spc="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Layer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04684" y="2486796"/>
            <a:ext cx="1703705" cy="414020"/>
          </a:xfrm>
          <a:custGeom>
            <a:avLst/>
            <a:gdLst/>
            <a:ahLst/>
            <a:cxnLst/>
            <a:rect l="l" t="t" r="r" b="b"/>
            <a:pathLst>
              <a:path w="1703704" h="414019">
                <a:moveTo>
                  <a:pt x="1703477" y="0"/>
                </a:moveTo>
                <a:lnTo>
                  <a:pt x="0" y="0"/>
                </a:lnTo>
                <a:lnTo>
                  <a:pt x="0" y="413647"/>
                </a:lnTo>
                <a:lnTo>
                  <a:pt x="1703477" y="413647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4482305" y="2550950"/>
            <a:ext cx="114935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Physical</a:t>
            </a:r>
            <a:r>
              <a:rPr sz="1500" b="1" spc="5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Layer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30446" y="2481593"/>
            <a:ext cx="1703705" cy="414020"/>
          </a:xfrm>
          <a:custGeom>
            <a:avLst/>
            <a:gdLst/>
            <a:ahLst/>
            <a:cxnLst/>
            <a:rect l="l" t="t" r="r" b="b"/>
            <a:pathLst>
              <a:path w="1703704" h="414019">
                <a:moveTo>
                  <a:pt x="1703477" y="0"/>
                </a:moveTo>
                <a:lnTo>
                  <a:pt x="0" y="0"/>
                </a:lnTo>
                <a:lnTo>
                  <a:pt x="0" y="413647"/>
                </a:lnTo>
                <a:lnTo>
                  <a:pt x="1703477" y="413647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6654662" y="2545487"/>
            <a:ext cx="1053465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Logical</a:t>
            </a:r>
            <a:r>
              <a:rPr sz="1500" b="1" spc="4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Layer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452298" y="2485495"/>
            <a:ext cx="1704975" cy="414020"/>
          </a:xfrm>
          <a:custGeom>
            <a:avLst/>
            <a:gdLst/>
            <a:ahLst/>
            <a:cxnLst/>
            <a:rect l="l" t="t" r="r" b="b"/>
            <a:pathLst>
              <a:path w="1704975" h="414019">
                <a:moveTo>
                  <a:pt x="1704780" y="0"/>
                </a:moveTo>
                <a:lnTo>
                  <a:pt x="0" y="0"/>
                </a:lnTo>
                <a:lnTo>
                  <a:pt x="0" y="413647"/>
                </a:lnTo>
                <a:lnTo>
                  <a:pt x="1704780" y="413647"/>
                </a:lnTo>
                <a:lnTo>
                  <a:pt x="17047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8544083" y="2549649"/>
            <a:ext cx="152019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dirty="0">
                <a:solidFill>
                  <a:srgbClr val="0D0D0D"/>
                </a:solidFill>
                <a:latin typeface="Calibri"/>
                <a:cs typeface="Calibri"/>
              </a:rPr>
              <a:t>Visualization</a:t>
            </a:r>
            <a:r>
              <a:rPr sz="1500" b="1" spc="1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Level</a:t>
            </a:r>
            <a:endParaRPr sz="150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0780" y="3122877"/>
            <a:ext cx="9866630" cy="425450"/>
            <a:chOff x="290780" y="3122877"/>
            <a:chExt cx="9866630" cy="425450"/>
          </a:xfrm>
        </p:grpSpPr>
        <p:sp>
          <p:nvSpPr>
            <p:cNvPr id="39" name="object 39"/>
            <p:cNvSpPr/>
            <p:nvPr/>
          </p:nvSpPr>
          <p:spPr>
            <a:xfrm>
              <a:off x="2055461" y="3126779"/>
              <a:ext cx="1704975" cy="415290"/>
            </a:xfrm>
            <a:custGeom>
              <a:avLst/>
              <a:gdLst/>
              <a:ahLst/>
              <a:cxnLst/>
              <a:rect l="l" t="t" r="r" b="b"/>
              <a:pathLst>
                <a:path w="1704975" h="415289">
                  <a:moveTo>
                    <a:pt x="1704780" y="0"/>
                  </a:moveTo>
                  <a:lnTo>
                    <a:pt x="0" y="0"/>
                  </a:lnTo>
                  <a:lnTo>
                    <a:pt x="0" y="414948"/>
                  </a:lnTo>
                  <a:lnTo>
                    <a:pt x="1704780" y="414948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6663" y="3174908"/>
              <a:ext cx="310197" cy="30828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11200" y="3122877"/>
              <a:ext cx="1703705" cy="415290"/>
            </a:xfrm>
            <a:custGeom>
              <a:avLst/>
              <a:gdLst/>
              <a:ahLst/>
              <a:cxnLst/>
              <a:rect l="l" t="t" r="r" b="b"/>
              <a:pathLst>
                <a:path w="1703704" h="415289">
                  <a:moveTo>
                    <a:pt x="1703477" y="0"/>
                  </a:moveTo>
                  <a:lnTo>
                    <a:pt x="0" y="0"/>
                  </a:lnTo>
                  <a:lnTo>
                    <a:pt x="0" y="414948"/>
                  </a:lnTo>
                  <a:lnTo>
                    <a:pt x="1703477" y="414948"/>
                  </a:lnTo>
                  <a:lnTo>
                    <a:pt x="1703477" y="0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2402" y="3171006"/>
              <a:ext cx="308893" cy="3082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344783" y="3126779"/>
              <a:ext cx="1704975" cy="415290"/>
            </a:xfrm>
            <a:custGeom>
              <a:avLst/>
              <a:gdLst/>
              <a:ahLst/>
              <a:cxnLst/>
              <a:rect l="l" t="t" r="r" b="b"/>
              <a:pathLst>
                <a:path w="1704975" h="415289">
                  <a:moveTo>
                    <a:pt x="1704780" y="0"/>
                  </a:moveTo>
                  <a:lnTo>
                    <a:pt x="0" y="0"/>
                  </a:lnTo>
                  <a:lnTo>
                    <a:pt x="0" y="414948"/>
                  </a:lnTo>
                  <a:lnTo>
                    <a:pt x="1704780" y="414948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075" y="3174908"/>
              <a:ext cx="308893" cy="30828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452299" y="3133283"/>
              <a:ext cx="1704975" cy="415290"/>
            </a:xfrm>
            <a:custGeom>
              <a:avLst/>
              <a:gdLst/>
              <a:ahLst/>
              <a:cxnLst/>
              <a:rect l="l" t="t" r="r" b="b"/>
              <a:pathLst>
                <a:path w="1704975" h="415289">
                  <a:moveTo>
                    <a:pt x="1704780" y="0"/>
                  </a:moveTo>
                  <a:lnTo>
                    <a:pt x="0" y="0"/>
                  </a:lnTo>
                  <a:lnTo>
                    <a:pt x="0" y="414948"/>
                  </a:lnTo>
                  <a:lnTo>
                    <a:pt x="1704780" y="414948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EDFF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0490" y="3160600"/>
              <a:ext cx="361027" cy="36031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780" y="3135885"/>
              <a:ext cx="383184" cy="38112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66016" y="3796681"/>
            <a:ext cx="9901555" cy="440055"/>
            <a:chOff x="266016" y="3796681"/>
            <a:chExt cx="9901555" cy="440055"/>
          </a:xfrm>
        </p:grpSpPr>
        <p:sp>
          <p:nvSpPr>
            <p:cNvPr id="49" name="object 49"/>
            <p:cNvSpPr/>
            <p:nvPr/>
          </p:nvSpPr>
          <p:spPr>
            <a:xfrm>
              <a:off x="2047640" y="3814892"/>
              <a:ext cx="1704975" cy="415290"/>
            </a:xfrm>
            <a:custGeom>
              <a:avLst/>
              <a:gdLst/>
              <a:ahLst/>
              <a:cxnLst/>
              <a:rect l="l" t="t" r="r" b="b"/>
              <a:pathLst>
                <a:path w="1704975" h="415289">
                  <a:moveTo>
                    <a:pt x="1704780" y="0"/>
                  </a:moveTo>
                  <a:lnTo>
                    <a:pt x="0" y="0"/>
                  </a:lnTo>
                  <a:lnTo>
                    <a:pt x="0" y="414948"/>
                  </a:lnTo>
                  <a:lnTo>
                    <a:pt x="1704780" y="414948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EDFF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5832" y="3842208"/>
              <a:ext cx="361027" cy="36031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215110" y="3801884"/>
              <a:ext cx="1704975" cy="414020"/>
            </a:xfrm>
            <a:custGeom>
              <a:avLst/>
              <a:gdLst/>
              <a:ahLst/>
              <a:cxnLst/>
              <a:rect l="l" t="t" r="r" b="b"/>
              <a:pathLst>
                <a:path w="1704975" h="414020">
                  <a:moveTo>
                    <a:pt x="1704780" y="0"/>
                  </a:moveTo>
                  <a:lnTo>
                    <a:pt x="0" y="0"/>
                  </a:lnTo>
                  <a:lnTo>
                    <a:pt x="0" y="413647"/>
                  </a:lnTo>
                  <a:lnTo>
                    <a:pt x="1704780" y="413647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EDFF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3302" y="3829200"/>
              <a:ext cx="361027" cy="359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44783" y="3796681"/>
              <a:ext cx="1704975" cy="414020"/>
            </a:xfrm>
            <a:custGeom>
              <a:avLst/>
              <a:gdLst/>
              <a:ahLst/>
              <a:cxnLst/>
              <a:rect l="l" t="t" r="r" b="b"/>
              <a:pathLst>
                <a:path w="1704975" h="414020">
                  <a:moveTo>
                    <a:pt x="1704780" y="0"/>
                  </a:moveTo>
                  <a:lnTo>
                    <a:pt x="0" y="0"/>
                  </a:lnTo>
                  <a:lnTo>
                    <a:pt x="0" y="413647"/>
                  </a:lnTo>
                  <a:lnTo>
                    <a:pt x="1704780" y="413647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2075" y="3843509"/>
              <a:ext cx="308893" cy="30958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462725" y="3801884"/>
              <a:ext cx="1704975" cy="414020"/>
            </a:xfrm>
            <a:custGeom>
              <a:avLst/>
              <a:gdLst/>
              <a:ahLst/>
              <a:cxnLst/>
              <a:rect l="l" t="t" r="r" b="b"/>
              <a:pathLst>
                <a:path w="1704975" h="414020">
                  <a:moveTo>
                    <a:pt x="1704780" y="0"/>
                  </a:moveTo>
                  <a:lnTo>
                    <a:pt x="0" y="0"/>
                  </a:lnTo>
                  <a:lnTo>
                    <a:pt x="0" y="413647"/>
                  </a:lnTo>
                  <a:lnTo>
                    <a:pt x="1704780" y="413647"/>
                  </a:lnTo>
                  <a:lnTo>
                    <a:pt x="1704780" y="0"/>
                  </a:lnTo>
                  <a:close/>
                </a:path>
              </a:pathLst>
            </a:custGeom>
            <a:solidFill>
              <a:srgbClr val="FFCDC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321" y="3848712"/>
              <a:ext cx="308893" cy="30958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016" y="3822697"/>
              <a:ext cx="415768" cy="41364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6331749" y="4482192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EDFF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 txBox="1"/>
          <p:nvPr/>
        </p:nvSpPr>
        <p:spPr>
          <a:xfrm>
            <a:off x="6868737" y="4547105"/>
            <a:ext cx="62928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10" dirty="0">
                <a:solidFill>
                  <a:srgbClr val="0D0D0D"/>
                </a:solidFill>
                <a:latin typeface="Calibri"/>
                <a:cs typeface="Calibri"/>
              </a:rPr>
              <a:t>Flexible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65332" y="4469184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EDFF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 txBox="1"/>
          <p:nvPr/>
        </p:nvSpPr>
        <p:spPr>
          <a:xfrm>
            <a:off x="8801604" y="4443585"/>
            <a:ext cx="1030605" cy="4451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dirty="0">
                <a:solidFill>
                  <a:srgbClr val="0D0D0D"/>
                </a:solidFill>
                <a:latin typeface="Calibri"/>
                <a:cs typeface="Calibri"/>
              </a:rPr>
              <a:t>Very</a:t>
            </a:r>
            <a:r>
              <a:rPr sz="1500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0D0D0D"/>
                </a:solidFill>
                <a:latin typeface="Calibri"/>
                <a:cs typeface="Calibri"/>
              </a:rPr>
              <a:t>Flexible</a:t>
            </a:r>
            <a:endParaRPr sz="1500" dirty="0">
              <a:latin typeface="Calibri"/>
              <a:cs typeface="Calibri"/>
            </a:endParaRPr>
          </a:p>
          <a:p>
            <a:pPr marL="66040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0D0D0D"/>
                </a:solidFill>
                <a:latin typeface="Calibri"/>
                <a:cs typeface="Calibri"/>
              </a:rPr>
              <a:t>(Page</a:t>
            </a:r>
            <a:r>
              <a:rPr sz="1200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D0D0D"/>
                </a:solidFill>
                <a:latin typeface="Calibri"/>
                <a:cs typeface="Calibri"/>
              </a:rPr>
              <a:t>by</a:t>
            </a:r>
            <a:r>
              <a:rPr sz="1200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0D0D0D"/>
                </a:solidFill>
                <a:latin typeface="Calibri"/>
                <a:cs typeface="Calibri"/>
              </a:rPr>
              <a:t>Page)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212504" y="4462680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 txBox="1"/>
          <p:nvPr/>
        </p:nvSpPr>
        <p:spPr>
          <a:xfrm>
            <a:off x="4824760" y="4527810"/>
            <a:ext cx="47752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Static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61977" y="4462680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 txBox="1"/>
          <p:nvPr/>
        </p:nvSpPr>
        <p:spPr>
          <a:xfrm>
            <a:off x="2674016" y="4527810"/>
            <a:ext cx="476884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10" dirty="0">
                <a:solidFill>
                  <a:srgbClr val="0D0D0D"/>
                </a:solidFill>
                <a:latin typeface="Calibri"/>
                <a:cs typeface="Calibri"/>
              </a:rPr>
              <a:t>Static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243784" y="5849268"/>
            <a:ext cx="1704975" cy="415290"/>
          </a:xfrm>
          <a:custGeom>
            <a:avLst/>
            <a:gdLst/>
            <a:ahLst/>
            <a:cxnLst/>
            <a:rect l="l" t="t" r="r" b="b"/>
            <a:pathLst>
              <a:path w="1704975" h="415289">
                <a:moveTo>
                  <a:pt x="1704780" y="0"/>
                </a:moveTo>
                <a:lnTo>
                  <a:pt x="0" y="0"/>
                </a:lnTo>
                <a:lnTo>
                  <a:pt x="0" y="414948"/>
                </a:lnTo>
                <a:lnTo>
                  <a:pt x="1704780" y="414948"/>
                </a:lnTo>
                <a:lnTo>
                  <a:pt x="170478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 txBox="1"/>
          <p:nvPr/>
        </p:nvSpPr>
        <p:spPr>
          <a:xfrm>
            <a:off x="5034164" y="5914994"/>
            <a:ext cx="125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50" dirty="0">
                <a:solidFill>
                  <a:srgbClr val="0D0D0D"/>
                </a:solidFill>
                <a:latin typeface="Calibri"/>
                <a:cs typeface="Calibri"/>
              </a:rPr>
              <a:t>3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90651" y="5846667"/>
            <a:ext cx="1703705" cy="414020"/>
          </a:xfrm>
          <a:custGeom>
            <a:avLst/>
            <a:gdLst/>
            <a:ahLst/>
            <a:cxnLst/>
            <a:rect l="l" t="t" r="r" b="b"/>
            <a:pathLst>
              <a:path w="1703704" h="414020">
                <a:moveTo>
                  <a:pt x="1703477" y="0"/>
                </a:moveTo>
                <a:lnTo>
                  <a:pt x="0" y="0"/>
                </a:lnTo>
                <a:lnTo>
                  <a:pt x="0" y="413647"/>
                </a:lnTo>
                <a:lnTo>
                  <a:pt x="1703477" y="413647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2788711" y="5911352"/>
            <a:ext cx="3060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25" dirty="0">
                <a:solidFill>
                  <a:srgbClr val="0D0D0D"/>
                </a:solidFill>
                <a:latin typeface="Calibri"/>
                <a:cs typeface="Calibri"/>
              </a:rPr>
              <a:t>n/a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373457" y="5846667"/>
            <a:ext cx="1703705" cy="414020"/>
          </a:xfrm>
          <a:custGeom>
            <a:avLst/>
            <a:gdLst/>
            <a:ahLst/>
            <a:cxnLst/>
            <a:rect l="l" t="t" r="r" b="b"/>
            <a:pathLst>
              <a:path w="1703704" h="414020">
                <a:moveTo>
                  <a:pt x="1703477" y="0"/>
                </a:moveTo>
                <a:lnTo>
                  <a:pt x="0" y="0"/>
                </a:lnTo>
                <a:lnTo>
                  <a:pt x="0" y="413647"/>
                </a:lnTo>
                <a:lnTo>
                  <a:pt x="1703477" y="413647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 txBox="1"/>
          <p:nvPr/>
        </p:nvSpPr>
        <p:spPr>
          <a:xfrm>
            <a:off x="6973222" y="5818997"/>
            <a:ext cx="503555" cy="4483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700" b="1" spc="-50" dirty="0">
                <a:solidFill>
                  <a:srgbClr val="0D0D0D"/>
                </a:solidFill>
                <a:latin typeface="Calibri"/>
                <a:cs typeface="Calibri"/>
              </a:rPr>
              <a:t>1</a:t>
            </a:r>
            <a:endParaRPr sz="17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000" b="1" spc="-10" dirty="0">
                <a:solidFill>
                  <a:srgbClr val="0D0D0D"/>
                </a:solidFill>
                <a:latin typeface="Calibri"/>
                <a:cs typeface="Calibri"/>
              </a:rPr>
              <a:t>(Default)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494006" y="5849268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 txBox="1"/>
          <p:nvPr/>
        </p:nvSpPr>
        <p:spPr>
          <a:xfrm>
            <a:off x="9283843" y="5914994"/>
            <a:ext cx="12509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50" dirty="0">
                <a:solidFill>
                  <a:srgbClr val="0D0D0D"/>
                </a:solidFill>
                <a:latin typeface="Calibri"/>
                <a:cs typeface="Calibri"/>
              </a:rPr>
              <a:t>2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74" name="object 7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66048" y="1672508"/>
            <a:ext cx="1281638" cy="649207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1877" y="1400518"/>
            <a:ext cx="870987" cy="91827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56513" y="1621777"/>
            <a:ext cx="1647433" cy="70813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732" y="1435670"/>
            <a:ext cx="821226" cy="88472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9927" y="2473788"/>
            <a:ext cx="407948" cy="40714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0780" y="4479590"/>
            <a:ext cx="380577" cy="37982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4667" y="5846667"/>
            <a:ext cx="375364" cy="37332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4243784" y="5174207"/>
            <a:ext cx="1704975" cy="414020"/>
          </a:xfrm>
          <a:custGeom>
            <a:avLst/>
            <a:gdLst/>
            <a:ahLst/>
            <a:cxnLst/>
            <a:rect l="l" t="t" r="r" b="b"/>
            <a:pathLst>
              <a:path w="1704975" h="414020">
                <a:moveTo>
                  <a:pt x="1704780" y="0"/>
                </a:moveTo>
                <a:lnTo>
                  <a:pt x="0" y="0"/>
                </a:lnTo>
                <a:lnTo>
                  <a:pt x="0" y="413647"/>
                </a:lnTo>
                <a:lnTo>
                  <a:pt x="1704780" y="413647"/>
                </a:lnTo>
                <a:lnTo>
                  <a:pt x="1704780" y="0"/>
                </a:lnTo>
                <a:close/>
              </a:path>
            </a:pathLst>
          </a:custGeom>
          <a:solidFill>
            <a:srgbClr val="EDFF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 txBox="1"/>
          <p:nvPr/>
        </p:nvSpPr>
        <p:spPr>
          <a:xfrm>
            <a:off x="4318625" y="5254252"/>
            <a:ext cx="1555115" cy="23367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350" b="1" dirty="0">
                <a:solidFill>
                  <a:srgbClr val="0D0D0D"/>
                </a:solidFill>
                <a:latin typeface="Calibri"/>
                <a:cs typeface="Calibri"/>
              </a:rPr>
              <a:t>Inner,</a:t>
            </a:r>
            <a:r>
              <a:rPr sz="1350" b="1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0D0D0D"/>
                </a:solidFill>
                <a:latin typeface="Calibri"/>
                <a:cs typeface="Calibri"/>
              </a:rPr>
              <a:t>Left,</a:t>
            </a:r>
            <a:r>
              <a:rPr sz="1350" b="1" spc="-2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0D0D0D"/>
                </a:solidFill>
                <a:latin typeface="Calibri"/>
                <a:cs typeface="Calibri"/>
              </a:rPr>
              <a:t>Right,</a:t>
            </a:r>
            <a:r>
              <a:rPr sz="1350" b="1" spc="-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350" b="1" spc="-20" dirty="0">
                <a:solidFill>
                  <a:srgbClr val="0D0D0D"/>
                </a:solidFill>
                <a:latin typeface="Calibri"/>
                <a:cs typeface="Calibri"/>
              </a:rPr>
              <a:t>Full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090651" y="5170304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 txBox="1"/>
          <p:nvPr/>
        </p:nvSpPr>
        <p:spPr>
          <a:xfrm>
            <a:off x="2788711" y="5235435"/>
            <a:ext cx="3060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25" dirty="0">
                <a:solidFill>
                  <a:srgbClr val="0D0D0D"/>
                </a:solidFill>
                <a:latin typeface="Calibri"/>
                <a:cs typeface="Calibri"/>
              </a:rPr>
              <a:t>n/a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373457" y="5170304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EDFF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 txBox="1"/>
          <p:nvPr/>
        </p:nvSpPr>
        <p:spPr>
          <a:xfrm>
            <a:off x="7104860" y="5235435"/>
            <a:ext cx="24066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25" dirty="0">
                <a:solidFill>
                  <a:srgbClr val="0D0D0D"/>
                </a:solidFill>
                <a:latin typeface="Calibri"/>
                <a:cs typeface="Calibri"/>
              </a:rPr>
              <a:t>All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494006" y="5178109"/>
            <a:ext cx="1703705" cy="415290"/>
          </a:xfrm>
          <a:custGeom>
            <a:avLst/>
            <a:gdLst/>
            <a:ahLst/>
            <a:cxnLst/>
            <a:rect l="l" t="t" r="r" b="b"/>
            <a:pathLst>
              <a:path w="1703704" h="415289">
                <a:moveTo>
                  <a:pt x="1703477" y="0"/>
                </a:moveTo>
                <a:lnTo>
                  <a:pt x="0" y="0"/>
                </a:lnTo>
                <a:lnTo>
                  <a:pt x="0" y="414948"/>
                </a:lnTo>
                <a:lnTo>
                  <a:pt x="1703477" y="414948"/>
                </a:lnTo>
                <a:lnTo>
                  <a:pt x="1703477" y="0"/>
                </a:lnTo>
                <a:close/>
              </a:path>
            </a:pathLst>
          </a:custGeom>
          <a:solidFill>
            <a:srgbClr val="FFCDC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 txBox="1"/>
          <p:nvPr/>
        </p:nvSpPr>
        <p:spPr>
          <a:xfrm>
            <a:off x="9178272" y="5243022"/>
            <a:ext cx="33464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b="1" spc="-20" dirty="0">
                <a:solidFill>
                  <a:srgbClr val="0D0D0D"/>
                </a:solidFill>
                <a:latin typeface="Calibri"/>
                <a:cs typeface="Calibri"/>
              </a:rPr>
              <a:t>Left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89" name="object 8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6870" y="5158597"/>
            <a:ext cx="456172" cy="4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3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43794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229235" algn="ctr">
              <a:lnSpc>
                <a:spcPct val="100000"/>
              </a:lnSpc>
              <a:spcBef>
                <a:spcPts val="535"/>
              </a:spcBef>
            </a:pPr>
            <a:r>
              <a:rPr lang="en-US" spc="-85" dirty="0"/>
              <a:t>Data Interpreter</a:t>
            </a:r>
            <a:endParaRPr lang="en-US" spc="-85" dirty="0"/>
          </a:p>
        </p:txBody>
      </p:sp>
      <p:sp>
        <p:nvSpPr>
          <p:cNvPr id="2" name="Rectangle 1"/>
          <p:cNvSpPr/>
          <p:nvPr/>
        </p:nvSpPr>
        <p:spPr>
          <a:xfrm>
            <a:off x="698500" y="1114425"/>
            <a:ext cx="9601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Data Interpreter is an option available within Tableau that extracts only the actual rows and columns by removing titles, headers, and extra empty rows from the Excel data source.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You may sometimes add extra rows describing what kind of data the sheet contains, or some empty columns to improve the readability of the sheet</a:t>
            </a:r>
          </a:p>
          <a:p>
            <a:pPr algn="just"/>
            <a:endParaRPr lang="en-US" dirty="0"/>
          </a:p>
          <a:p>
            <a:pPr algn="just"/>
            <a:r>
              <a:rPr lang="en-US" sz="1800" b="1" dirty="0"/>
              <a:t>Tableau can automatically remove these rows by using Data Interpreter.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505774"/>
            <a:ext cx="6116836" cy="159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98" y="4414829"/>
            <a:ext cx="4718474" cy="27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pc="-35" dirty="0"/>
              <a:t>Tableau</a:t>
            </a:r>
            <a:r>
              <a:rPr spc="-125" dirty="0"/>
              <a:t> </a:t>
            </a:r>
            <a:r>
              <a:rPr spc="-20" dirty="0"/>
              <a:t>Data</a:t>
            </a:r>
            <a:r>
              <a:rPr spc="-125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045464"/>
            <a:ext cx="10234803" cy="5757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75500" y="6802501"/>
            <a:ext cx="2667000" cy="381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Ink Free" panose="03080402000500000000" pitchFamily="66" charset="0"/>
              </a:rPr>
              <a:t>Data Source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1993900" y="6802501"/>
            <a:ext cx="2667000" cy="381000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Ink Free" panose="03080402000500000000" pitchFamily="66" charset="0"/>
              </a:rPr>
              <a:t>Data</a:t>
            </a:r>
            <a:r>
              <a:rPr lang="en-US" sz="2800" dirty="0" smtClean="0">
                <a:latin typeface="Ink Free" panose="03080402000500000000" pitchFamily="66" charset="0"/>
              </a:rPr>
              <a:t> </a:t>
            </a:r>
            <a:r>
              <a:rPr lang="en-US" sz="2800" b="1" dirty="0">
                <a:latin typeface="Ink Free" panose="03080402000500000000" pitchFamily="66" charset="0"/>
              </a:rPr>
              <a:t>Source</a:t>
            </a:r>
            <a:r>
              <a:rPr lang="en-US" sz="2800" dirty="0" smtClean="0">
                <a:latin typeface="Ink Free" panose="03080402000500000000" pitchFamily="66" charset="0"/>
              </a:rPr>
              <a:t> 1</a:t>
            </a:r>
            <a:endParaRPr lang="en-US" sz="2800" dirty="0">
              <a:latin typeface="Ink Free" panose="03080402000500000000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0" dirty="0"/>
              <a:t>JOINS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78687"/>
            <a:ext cx="10234803" cy="57570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0" dirty="0"/>
              <a:t>JOINS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997204"/>
            <a:ext cx="10234803" cy="57570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14" dirty="0"/>
              <a:t>JOIN</a:t>
            </a:r>
            <a:r>
              <a:rPr spc="-60" dirty="0"/>
              <a:t> </a:t>
            </a:r>
            <a:r>
              <a:rPr spc="-290" dirty="0"/>
              <a:t>TYPES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75" y="3949573"/>
            <a:ext cx="4968478" cy="28076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2005" y="997204"/>
            <a:ext cx="5081397" cy="280085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600" y="997204"/>
            <a:ext cx="5010785" cy="28185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0040" y="3967226"/>
            <a:ext cx="5063363" cy="2789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35"/>
              </a:spcBef>
            </a:pPr>
            <a:r>
              <a:rPr spc="-114" dirty="0"/>
              <a:t>JOIN</a:t>
            </a:r>
            <a:r>
              <a:rPr spc="-35" dirty="0"/>
              <a:t> </a:t>
            </a:r>
            <a:r>
              <a:rPr spc="-125" dirty="0"/>
              <a:t>|How</a:t>
            </a:r>
            <a:r>
              <a:rPr spc="-35" dirty="0"/>
              <a:t> </a:t>
            </a:r>
            <a:r>
              <a:rPr spc="-225" dirty="0"/>
              <a:t>it</a:t>
            </a:r>
            <a:r>
              <a:rPr spc="-35" dirty="0"/>
              <a:t> </a:t>
            </a:r>
            <a:r>
              <a:rPr spc="-10" dirty="0"/>
              <a:t>Works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787" y="1355059"/>
            <a:ext cx="9695205" cy="56119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0" dirty="0"/>
              <a:t>UNION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77163"/>
            <a:ext cx="10234803" cy="57570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5534025"/>
            <a:ext cx="2590800" cy="743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4685424"/>
            <a:ext cx="1406135" cy="848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535"/>
              </a:spcBef>
            </a:pPr>
            <a:r>
              <a:rPr spc="-155" dirty="0"/>
              <a:t>JOINS</a:t>
            </a:r>
            <a:r>
              <a:rPr spc="-35" dirty="0"/>
              <a:t> </a:t>
            </a:r>
            <a:r>
              <a:rPr spc="-100" dirty="0"/>
              <a:t>vs</a:t>
            </a:r>
            <a:r>
              <a:rPr spc="-55" dirty="0"/>
              <a:t> </a:t>
            </a:r>
            <a:r>
              <a:rPr spc="-10" dirty="0"/>
              <a:t>UNION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306" y="997204"/>
            <a:ext cx="8897416" cy="59638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435" y="106684"/>
            <a:ext cx="5015500" cy="647717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807970" y="124561"/>
            <a:ext cx="4932045" cy="563880"/>
          </a:xfrm>
          <a:prstGeom prst="rect">
            <a:avLst/>
          </a:prstGeom>
          <a:solidFill>
            <a:srgbClr val="0EB7EB"/>
          </a:solidFill>
        </p:spPr>
        <p:txBody>
          <a:bodyPr vert="horz" wrap="square" lIns="0" tIns="6794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35"/>
              </a:spcBef>
            </a:pPr>
            <a:r>
              <a:rPr spc="-30" dirty="0"/>
              <a:t>Relationships</a:t>
            </a: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42619"/>
            <a:ext cx="10234803" cy="5757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1570" y="244432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Ink Free" panose="03080402000500000000" pitchFamily="66" charset="0"/>
              </a:rPr>
              <a:t>Two physical tables remain separated </a:t>
            </a:r>
            <a:endParaRPr lang="en-US" sz="24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3500" y="202882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  <a:lvl1pPr>
              <a:defRPr sz="2400" b="1">
                <a:solidFill>
                  <a:schemeClr val="bg1"/>
                </a:solidFill>
                <a:latin typeface="Ink Free" panose="03080402000500000000" pitchFamily="66" charset="0"/>
              </a:defRPr>
            </a:lvl1pPr>
          </a:lstStyle>
          <a:p>
            <a:pPr algn="ctr"/>
            <a:r>
              <a:rPr lang="en-US" dirty="0"/>
              <a:t>Data combined at visualization level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182</Words>
  <Application>Microsoft Office PowerPoint</Application>
  <PresentationFormat>Custom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Ink Free</vt:lpstr>
      <vt:lpstr>Tahoma</vt:lpstr>
      <vt:lpstr>Office Theme</vt:lpstr>
      <vt:lpstr>3 Types of Data Models</vt:lpstr>
      <vt:lpstr>Tableau Data Models</vt:lpstr>
      <vt:lpstr>JOINS</vt:lpstr>
      <vt:lpstr>JOINS</vt:lpstr>
      <vt:lpstr>JOIN TYPES</vt:lpstr>
      <vt:lpstr>JOIN |How it Works</vt:lpstr>
      <vt:lpstr>UNION</vt:lpstr>
      <vt:lpstr>JOINS vs UNION</vt:lpstr>
      <vt:lpstr>Relationships</vt:lpstr>
      <vt:lpstr>Relationship | Referential Integrity</vt:lpstr>
      <vt:lpstr>Relationships |How it Works</vt:lpstr>
      <vt:lpstr>Relationships |How it Works</vt:lpstr>
      <vt:lpstr>Data Blending</vt:lpstr>
      <vt:lpstr>Summary | Combine Methods</vt:lpstr>
      <vt:lpstr>Summary | Combine Methods</vt:lpstr>
      <vt:lpstr>Data Interpreter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| VARIETY</dc:title>
  <dc:creator>Khatib Salkini, Baraa (059)</dc:creator>
  <cp:lastModifiedBy>Ghayth Al Mahadin</cp:lastModifiedBy>
  <cp:revision>24</cp:revision>
  <dcterms:created xsi:type="dcterms:W3CDTF">2025-01-24T07:06:50Z</dcterms:created>
  <dcterms:modified xsi:type="dcterms:W3CDTF">2025-04-12T20:52:09Z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2023-12-03T00:00:00Z</vt:filetime>
  </property>
  <property fmtid="{D5CDD505-2E9C-101B-9397-08002B2CF9AE}" pid="3" name="Creator">
    <vt:lpwstr>Microsoft® Visio® Plan 2</vt:lpwstr>
  </property>
  <property fmtid="{D5CDD505-2E9C-101B-9397-08002B2CF9AE}" pid="4" name="LastSaved">
    <vt:filetime>2025-01-24T00:00:00Z</vt:filetime>
  </property>
  <property fmtid="{D5CDD505-2E9C-101B-9397-08002B2CF9AE}" pid="5" name="Producer">
    <vt:lpwstr>Microsoft® Visio® Plan 2</vt:lpwstr>
  </property>
</Properties>
</file>